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6"/>
  </p:handoutMasterIdLst>
  <p:sldIdLst>
    <p:sldId id="281" r:id="rId2"/>
    <p:sldId id="256" r:id="rId3"/>
    <p:sldId id="257" r:id="rId4"/>
    <p:sldId id="274" r:id="rId5"/>
    <p:sldId id="275" r:id="rId6"/>
    <p:sldId id="276" r:id="rId7"/>
    <p:sldId id="259" r:id="rId8"/>
    <p:sldId id="258" r:id="rId9"/>
    <p:sldId id="262" r:id="rId10"/>
    <p:sldId id="263" r:id="rId11"/>
    <p:sldId id="260" r:id="rId12"/>
    <p:sldId id="278" r:id="rId13"/>
    <p:sldId id="261" r:id="rId14"/>
    <p:sldId id="264" r:id="rId15"/>
    <p:sldId id="265" r:id="rId16"/>
    <p:sldId id="266" r:id="rId17"/>
    <p:sldId id="277" r:id="rId18"/>
    <p:sldId id="267" r:id="rId19"/>
    <p:sldId id="269" r:id="rId20"/>
    <p:sldId id="286" r:id="rId21"/>
    <p:sldId id="268" r:id="rId22"/>
    <p:sldId id="283" r:id="rId23"/>
    <p:sldId id="284" r:id="rId24"/>
    <p:sldId id="288" r:id="rId25"/>
    <p:sldId id="289" r:id="rId26"/>
    <p:sldId id="290" r:id="rId27"/>
    <p:sldId id="285" r:id="rId28"/>
    <p:sldId id="270" r:id="rId29"/>
    <p:sldId id="271" r:id="rId30"/>
    <p:sldId id="272" r:id="rId31"/>
    <p:sldId id="273" r:id="rId32"/>
    <p:sldId id="280" r:id="rId33"/>
    <p:sldId id="282" r:id="rId34"/>
    <p:sldId id="287" r:id="rId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FCFAC67-5670-4C08-92D2-AA9FC6EF20C4}" type="datetimeFigureOut">
              <a:rPr lang="en-US" smtClean="0"/>
              <a:t>10/17/2013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A000AB9-F2D7-47BE-9A5B-18896C8A9B3C}" type="slidenum">
              <a:rPr lang="en-US" smtClean="0"/>
              <a:t>‹#›</a:t>
            </a:fld>
            <a:endParaRPr lang="en-US"/>
          </a:p>
        </p:txBody>
      </p:sp>
    </p:spTree>
    <p:extLst>
      <p:ext uri="{BB962C8B-B14F-4D97-AF65-F5344CB8AC3E}">
        <p14:creationId xmlns:p14="http://schemas.microsoft.com/office/powerpoint/2010/main" val="5406231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EA86689A-E960-42EF-855D-38F38EA746D0}" type="datetimeFigureOut">
              <a:rPr lang="en-US" smtClean="0"/>
              <a:t>10/17/2013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941DFB9-B268-4058-B540-82E5A07045FA}"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86689A-E960-42EF-855D-38F38EA746D0}" type="datetimeFigureOut">
              <a:rPr lang="en-US" smtClean="0"/>
              <a:t>10/17/2013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41DFB9-B268-4058-B540-82E5A07045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86689A-E960-42EF-855D-38F38EA746D0}" type="datetimeFigureOut">
              <a:rPr lang="en-US" smtClean="0"/>
              <a:t>10/17/2013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41DFB9-B268-4058-B540-82E5A07045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86689A-E960-42EF-855D-38F38EA746D0}" type="datetimeFigureOut">
              <a:rPr lang="en-US" smtClean="0"/>
              <a:t>10/17/2013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41DFB9-B268-4058-B540-82E5A07045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EA86689A-E960-42EF-855D-38F38EA746D0}" type="datetimeFigureOut">
              <a:rPr lang="en-US" smtClean="0"/>
              <a:t>10/17/2013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941DFB9-B268-4058-B540-82E5A07045FA}"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A86689A-E960-42EF-855D-38F38EA746D0}" type="datetimeFigureOut">
              <a:rPr lang="en-US" smtClean="0"/>
              <a:t>10/17/2013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7941DFB9-B268-4058-B540-82E5A07045FA}"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A86689A-E960-42EF-855D-38F38EA746D0}" type="datetimeFigureOut">
              <a:rPr lang="en-US" smtClean="0"/>
              <a:t>10/17/2013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7941DFB9-B268-4058-B540-82E5A07045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A86689A-E960-42EF-855D-38F38EA746D0}" type="datetimeFigureOut">
              <a:rPr lang="en-US" smtClean="0"/>
              <a:t>10/17/2013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941DFB9-B268-4058-B540-82E5A07045FA}"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A86689A-E960-42EF-855D-38F38EA746D0}" type="datetimeFigureOut">
              <a:rPr lang="en-US" smtClean="0"/>
              <a:t>10/17/2013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941DFB9-B268-4058-B540-82E5A07045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EA86689A-E960-42EF-855D-38F38EA746D0}" type="datetimeFigureOut">
              <a:rPr lang="en-US" smtClean="0"/>
              <a:t>10/17/2013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941DFB9-B268-4058-B540-82E5A07045FA}"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EA86689A-E960-42EF-855D-38F38EA746D0}" type="datetimeFigureOut">
              <a:rPr lang="en-US" smtClean="0"/>
              <a:t>10/17/2013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941DFB9-B268-4058-B540-82E5A07045FA}"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A86689A-E960-42EF-855D-38F38EA746D0}" type="datetimeFigureOut">
              <a:rPr lang="en-US" smtClean="0"/>
              <a:t>10/17/2013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941DFB9-B268-4058-B540-82E5A07045FA}"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Questions:</a:t>
            </a:r>
            <a:endParaRPr lang="en-US" dirty="0"/>
          </a:p>
        </p:txBody>
      </p:sp>
      <p:sp>
        <p:nvSpPr>
          <p:cNvPr id="3" name="Content Placeholder 2"/>
          <p:cNvSpPr>
            <a:spLocks noGrp="1"/>
          </p:cNvSpPr>
          <p:nvPr>
            <p:ph idx="1"/>
          </p:nvPr>
        </p:nvSpPr>
        <p:spPr/>
        <p:txBody>
          <a:bodyPr/>
          <a:lstStyle/>
          <a:p>
            <a:r>
              <a:rPr lang="en-US" dirty="0" smtClean="0"/>
              <a:t>Do you think slavery existed elsewhere in the world? (besides the 13 colonies?)</a:t>
            </a:r>
          </a:p>
          <a:p>
            <a:endParaRPr lang="en-US" dirty="0"/>
          </a:p>
          <a:p>
            <a:r>
              <a:rPr lang="en-US" dirty="0" smtClean="0"/>
              <a:t>What motivated people who sold slaves?</a:t>
            </a:r>
          </a:p>
          <a:p>
            <a:endParaRPr lang="en-US" dirty="0"/>
          </a:p>
          <a:p>
            <a:r>
              <a:rPr lang="en-US" dirty="0" smtClean="0"/>
              <a:t>Does slavery still exist today?</a:t>
            </a:r>
            <a:endParaRPr lang="en-US" dirty="0"/>
          </a:p>
        </p:txBody>
      </p:sp>
    </p:spTree>
    <p:extLst>
      <p:ext uri="{BB962C8B-B14F-4D97-AF65-F5344CB8AC3E}">
        <p14:creationId xmlns:p14="http://schemas.microsoft.com/office/powerpoint/2010/main" val="1980988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idx="1"/>
          </p:nvPr>
        </p:nvSpPr>
        <p:spPr/>
        <p:txBody>
          <a:bodyPr/>
          <a:lstStyle/>
          <a:p>
            <a:r>
              <a:rPr lang="en-US" dirty="0"/>
              <a:t>Although the triangular trade was illegal under the Navigation Acts, many New England </a:t>
            </a:r>
            <a:r>
              <a:rPr lang="en-US" dirty="0" smtClean="0"/>
              <a:t>and European merchants </a:t>
            </a:r>
            <a:r>
              <a:rPr lang="en-US" dirty="0"/>
              <a:t>violated the rules because it made them wealthy.</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93737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903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Middle Passage</a:t>
            </a:r>
            <a:endParaRPr lang="en-US" dirty="0"/>
          </a:p>
        </p:txBody>
      </p:sp>
      <p:sp>
        <p:nvSpPr>
          <p:cNvPr id="3" name="Content Placeholder 2"/>
          <p:cNvSpPr>
            <a:spLocks noGrp="1"/>
          </p:cNvSpPr>
          <p:nvPr>
            <p:ph idx="1"/>
          </p:nvPr>
        </p:nvSpPr>
        <p:spPr>
          <a:xfrm>
            <a:off x="439003" y="1371600"/>
            <a:ext cx="8229600" cy="4526280"/>
          </a:xfrm>
        </p:spPr>
        <p:txBody>
          <a:bodyPr/>
          <a:lstStyle/>
          <a:p>
            <a:pPr marL="0" indent="0">
              <a:buNone/>
            </a:pPr>
            <a:endParaRPr lang="en-US" dirty="0"/>
          </a:p>
          <a:p>
            <a:r>
              <a:rPr lang="en-US" b="1" u="sng" dirty="0" smtClean="0"/>
              <a:t>Middle Passage </a:t>
            </a:r>
            <a:r>
              <a:rPr lang="en-US" u="sng" dirty="0" smtClean="0"/>
              <a:t>– a slave’s voyage from Africa to the Americas </a:t>
            </a:r>
            <a:endParaRPr lang="en-US" u="sn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403" y="3048000"/>
            <a:ext cx="56388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389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Middle Passage</a:t>
            </a:r>
            <a:endParaRPr lang="en-US" dirty="0"/>
          </a:p>
        </p:txBody>
      </p:sp>
      <p:sp>
        <p:nvSpPr>
          <p:cNvPr id="3" name="Content Placeholder 2"/>
          <p:cNvSpPr>
            <a:spLocks noGrp="1"/>
          </p:cNvSpPr>
          <p:nvPr>
            <p:ph idx="1"/>
          </p:nvPr>
        </p:nvSpPr>
        <p:spPr/>
        <p:txBody>
          <a:bodyPr/>
          <a:lstStyle/>
          <a:p>
            <a:r>
              <a:rPr lang="en-US" dirty="0" smtClean="0"/>
              <a:t>Transported across the Atlantic Ocean in </a:t>
            </a:r>
            <a:r>
              <a:rPr lang="en-US" u="sng" dirty="0" smtClean="0"/>
              <a:t>extremely cramped quarters</a:t>
            </a:r>
          </a:p>
          <a:p>
            <a:endParaRPr lang="en-US" dirty="0"/>
          </a:p>
          <a:p>
            <a:endParaRPr lang="en-US" dirty="0" smtClean="0"/>
          </a:p>
          <a:p>
            <a:endParaRPr lang="en-US" dirty="0"/>
          </a:p>
          <a:p>
            <a:pPr algn="ct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505200"/>
            <a:ext cx="579804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013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Dispersal</a:t>
            </a:r>
            <a:endParaRPr lang="en-US" dirty="0"/>
          </a:p>
        </p:txBody>
      </p:sp>
      <p:sp>
        <p:nvSpPr>
          <p:cNvPr id="3" name="Content Placeholder 2"/>
          <p:cNvSpPr>
            <a:spLocks noGrp="1"/>
          </p:cNvSpPr>
          <p:nvPr>
            <p:ph idx="1"/>
          </p:nvPr>
        </p:nvSpPr>
        <p:spPr>
          <a:xfrm>
            <a:off x="268406" y="1524000"/>
            <a:ext cx="4572000" cy="4526280"/>
          </a:xfrm>
        </p:spPr>
        <p:txBody>
          <a:bodyPr/>
          <a:lstStyle/>
          <a:p>
            <a:r>
              <a:rPr lang="en-US" dirty="0" smtClean="0"/>
              <a:t>Not all slaves went to the 13 colonies</a:t>
            </a:r>
          </a:p>
          <a:p>
            <a:r>
              <a:rPr lang="en-US" dirty="0" smtClean="0"/>
              <a:t>Most go to Brazil or the Caribbean</a:t>
            </a:r>
          </a:p>
          <a:p>
            <a:endParaRPr lang="en-US" dirty="0"/>
          </a:p>
          <a:p>
            <a:r>
              <a:rPr lang="en-US" dirty="0" smtClean="0"/>
              <a:t>Only 4.5% come to what is now the United States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388" y="1905000"/>
            <a:ext cx="3985534" cy="459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892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Slavery in the Colonies</a:t>
            </a:r>
            <a:endParaRPr lang="en-US" b="1" u="sng" dirty="0"/>
          </a:p>
        </p:txBody>
      </p:sp>
      <p:sp>
        <p:nvSpPr>
          <p:cNvPr id="4" name="Content Placeholder 3"/>
          <p:cNvSpPr>
            <a:spLocks noGrp="1"/>
          </p:cNvSpPr>
          <p:nvPr>
            <p:ph idx="1"/>
          </p:nvPr>
        </p:nvSpPr>
        <p:spPr/>
        <p:txBody>
          <a:bodyPr/>
          <a:lstStyle/>
          <a:p>
            <a:r>
              <a:rPr lang="en-US" u="sng" dirty="0"/>
              <a:t>The first enslaved Africans in the colonies may have been treated as servants, and some eventually were freed</a:t>
            </a:r>
            <a:r>
              <a:rPr lang="en-US" dirty="0"/>
              <a:t>.</a:t>
            </a:r>
          </a:p>
          <a:p>
            <a:r>
              <a:rPr lang="en-US" dirty="0"/>
              <a:t>But as the </a:t>
            </a:r>
            <a:r>
              <a:rPr lang="en-US" u="sng" dirty="0"/>
              <a:t>need for cheap labor grew, colonies made slavery permanent</a:t>
            </a:r>
            <a:r>
              <a:rPr lang="en-US" dirty="0"/>
              <a:t>.</a:t>
            </a:r>
          </a:p>
          <a:p>
            <a:r>
              <a:rPr lang="en-US" u="sng" dirty="0"/>
              <a:t>Some colonies tried to ban slavery</a:t>
            </a:r>
            <a:r>
              <a:rPr lang="en-US" dirty="0"/>
              <a:t>, but it eventually became legal in all the colonies.</a:t>
            </a:r>
          </a:p>
          <a:p>
            <a:endParaRPr lang="en-US" dirty="0"/>
          </a:p>
        </p:txBody>
      </p:sp>
    </p:spTree>
    <p:extLst>
      <p:ext uri="{BB962C8B-B14F-4D97-AF65-F5344CB8AC3E}">
        <p14:creationId xmlns:p14="http://schemas.microsoft.com/office/powerpoint/2010/main" val="4138983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Slavery in the Colonies</a:t>
            </a:r>
          </a:p>
        </p:txBody>
      </p:sp>
      <p:sp>
        <p:nvSpPr>
          <p:cNvPr id="3" name="Content Placeholder 2"/>
          <p:cNvSpPr>
            <a:spLocks noGrp="1"/>
          </p:cNvSpPr>
          <p:nvPr>
            <p:ph idx="1"/>
          </p:nvPr>
        </p:nvSpPr>
        <p:spPr/>
        <p:txBody>
          <a:bodyPr/>
          <a:lstStyle/>
          <a:p>
            <a:r>
              <a:rPr lang="en-US" dirty="0"/>
              <a:t>Why did slavery take root in the colonies</a:t>
            </a:r>
            <a:r>
              <a:rPr lang="en-US" dirty="0" smtClean="0"/>
              <a:t>?</a:t>
            </a:r>
          </a:p>
          <a:p>
            <a:pPr marL="0" indent="0">
              <a:buNone/>
            </a:pPr>
            <a:endParaRPr lang="en-US" dirty="0" smtClean="0"/>
          </a:p>
          <a:p>
            <a:pPr lvl="1"/>
            <a:r>
              <a:rPr lang="en-US" sz="2400" dirty="0" smtClean="0"/>
              <a:t>The </a:t>
            </a:r>
            <a:r>
              <a:rPr lang="en-US" sz="2400" u="sng" dirty="0"/>
              <a:t>plantation system led the southern economy to depend on slavery</a:t>
            </a:r>
            <a:r>
              <a:rPr lang="en-US" sz="2400" u="sng" dirty="0" smtClean="0"/>
              <a:t>.</a:t>
            </a:r>
          </a:p>
          <a:p>
            <a:pPr marL="411480" lvl="1" indent="0">
              <a:buNone/>
            </a:pPr>
            <a:endParaRPr lang="en-US" dirty="0"/>
          </a:p>
          <a:p>
            <a:pPr lvl="1"/>
            <a:r>
              <a:rPr lang="en-US" dirty="0"/>
              <a:t>Planters preferred slaves because while indentured servants were freed after their terms were over, slaves were slaves for life. </a:t>
            </a:r>
          </a:p>
          <a:p>
            <a:endParaRPr lang="en-US" dirty="0"/>
          </a:p>
        </p:txBody>
      </p:sp>
    </p:spTree>
    <p:extLst>
      <p:ext uri="{BB962C8B-B14F-4D97-AF65-F5344CB8AC3E}">
        <p14:creationId xmlns:p14="http://schemas.microsoft.com/office/powerpoint/2010/main" val="2655643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Slavery in the Colonies</a:t>
            </a:r>
          </a:p>
        </p:txBody>
      </p:sp>
      <p:sp>
        <p:nvSpPr>
          <p:cNvPr id="3" name="Content Placeholder 2"/>
          <p:cNvSpPr>
            <a:spLocks noGrp="1"/>
          </p:cNvSpPr>
          <p:nvPr>
            <p:ph idx="1"/>
          </p:nvPr>
        </p:nvSpPr>
        <p:spPr/>
        <p:txBody>
          <a:bodyPr>
            <a:normAutofit fontScale="85000" lnSpcReduction="20000"/>
          </a:bodyPr>
          <a:lstStyle/>
          <a:p>
            <a:pPr marL="0" indent="0" fontAlgn="base">
              <a:spcBef>
                <a:spcPts val="432"/>
              </a:spcBef>
            </a:pPr>
            <a:r>
              <a:rPr lang="en-US" b="1" dirty="0">
                <a:latin typeface="Verdana"/>
              </a:rPr>
              <a:t>In the North</a:t>
            </a:r>
            <a:endParaRPr lang="en-US" dirty="0">
              <a:latin typeface="Arial"/>
            </a:endParaRPr>
          </a:p>
          <a:p>
            <a:pPr marL="585724" lvl="1" indent="-237744" fontAlgn="base">
              <a:spcBef>
                <a:spcPts val="432"/>
              </a:spcBef>
              <a:spcAft>
                <a:spcPts val="1296"/>
              </a:spcAft>
            </a:pPr>
            <a:r>
              <a:rPr lang="en-US" dirty="0">
                <a:latin typeface="Verdana"/>
              </a:rPr>
              <a:t>Only 10 percent of the enslaved population lived north of Maryland.</a:t>
            </a:r>
            <a:endParaRPr lang="en-US" dirty="0">
              <a:latin typeface="Arial"/>
            </a:endParaRPr>
          </a:p>
          <a:p>
            <a:pPr marL="585724" lvl="1" indent="-237744" fontAlgn="base">
              <a:spcBef>
                <a:spcPts val="432"/>
              </a:spcBef>
              <a:spcAft>
                <a:spcPts val="1296"/>
              </a:spcAft>
            </a:pPr>
            <a:r>
              <a:rPr lang="en-US" dirty="0">
                <a:latin typeface="Verdana"/>
              </a:rPr>
              <a:t>Northern slaves worked as blacksmiths, house servants, or farm laborers.</a:t>
            </a:r>
            <a:endParaRPr lang="en-US" dirty="0">
              <a:latin typeface="Arial"/>
            </a:endParaRPr>
          </a:p>
          <a:p>
            <a:pPr marL="585724" lvl="1" indent="-237744" fontAlgn="base">
              <a:spcBef>
                <a:spcPts val="432"/>
              </a:spcBef>
              <a:spcAft>
                <a:spcPts val="1296"/>
              </a:spcAft>
            </a:pPr>
            <a:r>
              <a:rPr lang="en-US" dirty="0">
                <a:latin typeface="Verdana"/>
              </a:rPr>
              <a:t>Over time, they might buy their freedom.</a:t>
            </a:r>
            <a:endParaRPr lang="en-US" dirty="0">
              <a:latin typeface="Arial"/>
            </a:endParaRPr>
          </a:p>
          <a:p>
            <a:pPr marL="0" indent="0" fontAlgn="base">
              <a:spcBef>
                <a:spcPts val="432"/>
              </a:spcBef>
            </a:pPr>
            <a:r>
              <a:rPr lang="en-US" b="1" dirty="0">
                <a:latin typeface="Verdana"/>
              </a:rPr>
              <a:t>In the South</a:t>
            </a:r>
            <a:endParaRPr lang="en-US" dirty="0">
              <a:latin typeface="Arial"/>
            </a:endParaRPr>
          </a:p>
          <a:p>
            <a:pPr marL="585724" lvl="1" indent="-237744" fontAlgn="base">
              <a:spcBef>
                <a:spcPts val="432"/>
              </a:spcBef>
              <a:spcAft>
                <a:spcPts val="1296"/>
              </a:spcAft>
            </a:pPr>
            <a:r>
              <a:rPr lang="en-US" dirty="0">
                <a:latin typeface="Verdana"/>
              </a:rPr>
              <a:t>On rice plantations in South Carolina, slaves kept the customs of West Africa.</a:t>
            </a:r>
            <a:endParaRPr lang="en-US" dirty="0">
              <a:latin typeface="Arial"/>
            </a:endParaRPr>
          </a:p>
          <a:p>
            <a:pPr marL="585724" lvl="1" indent="-237744" fontAlgn="base">
              <a:spcBef>
                <a:spcPts val="432"/>
              </a:spcBef>
              <a:spcAft>
                <a:spcPts val="1296"/>
              </a:spcAft>
            </a:pPr>
            <a:r>
              <a:rPr lang="en-US" dirty="0" smtClean="0">
                <a:latin typeface="Verdana"/>
              </a:rPr>
              <a:t>Plantations used slave labor for harvesting cash crops like tobacco and cotton.</a:t>
            </a:r>
            <a:endParaRPr lang="en-US" dirty="0">
              <a:latin typeface="Arial"/>
            </a:endParaRPr>
          </a:p>
          <a:p>
            <a:endParaRPr lang="en-US" dirty="0"/>
          </a:p>
        </p:txBody>
      </p:sp>
    </p:spTree>
    <p:extLst>
      <p:ext uri="{BB962C8B-B14F-4D97-AF65-F5344CB8AC3E}">
        <p14:creationId xmlns:p14="http://schemas.microsoft.com/office/powerpoint/2010/main" val="489029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profited from Slavery?</a:t>
            </a:r>
          </a:p>
        </p:txBody>
      </p:sp>
      <p:sp>
        <p:nvSpPr>
          <p:cNvPr id="3" name="Content Placeholder 2"/>
          <p:cNvSpPr>
            <a:spLocks noGrp="1"/>
          </p:cNvSpPr>
          <p:nvPr>
            <p:ph idx="1"/>
          </p:nvPr>
        </p:nvSpPr>
        <p:spPr/>
        <p:txBody>
          <a:bodyPr/>
          <a:lstStyle/>
          <a:p>
            <a:r>
              <a:rPr lang="en-US" dirty="0"/>
              <a:t>African Slave Traders exchanged captured Slaves for weapons and other goods</a:t>
            </a:r>
          </a:p>
          <a:p>
            <a:endParaRPr lang="en-US" dirty="0"/>
          </a:p>
          <a:p>
            <a:r>
              <a:rPr lang="en-US" dirty="0"/>
              <a:t>Slave Ship Owners earned a profit from shipping the slaves</a:t>
            </a:r>
          </a:p>
          <a:p>
            <a:endParaRPr lang="en-US" dirty="0"/>
          </a:p>
          <a:p>
            <a:r>
              <a:rPr lang="en-US" dirty="0"/>
              <a:t>Plantation owners benefited from free labor</a:t>
            </a:r>
          </a:p>
          <a:p>
            <a:endParaRPr lang="en-US" dirty="0"/>
          </a:p>
        </p:txBody>
      </p:sp>
    </p:spTree>
    <p:extLst>
      <p:ext uri="{BB962C8B-B14F-4D97-AF65-F5344CB8AC3E}">
        <p14:creationId xmlns:p14="http://schemas.microsoft.com/office/powerpoint/2010/main" val="2274920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a:t>
            </a:r>
            <a:endParaRPr lang="en-US" dirty="0"/>
          </a:p>
        </p:txBody>
      </p:sp>
      <p:sp>
        <p:nvSpPr>
          <p:cNvPr id="3" name="Content Placeholder 2"/>
          <p:cNvSpPr>
            <a:spLocks noGrp="1"/>
          </p:cNvSpPr>
          <p:nvPr>
            <p:ph idx="1"/>
          </p:nvPr>
        </p:nvSpPr>
        <p:spPr/>
        <p:txBody>
          <a:bodyPr/>
          <a:lstStyle/>
          <a:p>
            <a:r>
              <a:rPr lang="en-US" dirty="0"/>
              <a:t>African culture influenced American </a:t>
            </a:r>
            <a:r>
              <a:rPr lang="en-US" dirty="0" smtClean="0"/>
              <a:t>culture</a:t>
            </a:r>
          </a:p>
          <a:p>
            <a:pPr lvl="1"/>
            <a:r>
              <a:rPr lang="en-US" dirty="0" smtClean="0"/>
              <a:t>Crafts workers </a:t>
            </a:r>
            <a:r>
              <a:rPr lang="en-US" dirty="0"/>
              <a:t>in cities used African styles of quilts, furniture, and other objects.</a:t>
            </a:r>
          </a:p>
          <a:p>
            <a:pPr lvl="1"/>
            <a:r>
              <a:rPr lang="en-US" dirty="0"/>
              <a:t>African drums and banjos became part of American music.</a:t>
            </a:r>
          </a:p>
          <a:p>
            <a:pPr lvl="1"/>
            <a:r>
              <a:rPr lang="en-US" dirty="0"/>
              <a:t>African folk tales became part </a:t>
            </a:r>
            <a:r>
              <a:rPr lang="en-US" dirty="0" smtClean="0"/>
              <a:t>of </a:t>
            </a:r>
            <a:r>
              <a:rPr lang="en-US" dirty="0"/>
              <a:t>American culture.</a:t>
            </a:r>
          </a:p>
          <a:p>
            <a:pPr marL="411480" lvl="1" indent="0">
              <a:buNone/>
            </a:pPr>
            <a:endParaRPr lang="en-US" dirty="0"/>
          </a:p>
        </p:txBody>
      </p:sp>
    </p:spTree>
    <p:extLst>
      <p:ext uri="{BB962C8B-B14F-4D97-AF65-F5344CB8AC3E}">
        <p14:creationId xmlns:p14="http://schemas.microsoft.com/office/powerpoint/2010/main" val="3905318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Does slavery still exist?</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66950"/>
            <a:ext cx="40957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62200"/>
            <a:ext cx="38100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084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Origins of Slavery</a:t>
            </a:r>
            <a:endParaRPr lang="en-US" dirty="0"/>
          </a:p>
        </p:txBody>
      </p:sp>
      <p:sp>
        <p:nvSpPr>
          <p:cNvPr id="3" name="Subtitle 2"/>
          <p:cNvSpPr>
            <a:spLocks noGrp="1"/>
          </p:cNvSpPr>
          <p:nvPr>
            <p:ph type="subTitle" idx="1"/>
          </p:nvPr>
        </p:nvSpPr>
        <p:spPr>
          <a:xfrm>
            <a:off x="609600" y="2819400"/>
            <a:ext cx="8084234" cy="3505200"/>
          </a:xfrm>
        </p:spPr>
        <p:txBody>
          <a:bodyPr>
            <a:normAutofit/>
          </a:bodyPr>
          <a:lstStyle/>
          <a:p>
            <a:r>
              <a:rPr lang="en-US" dirty="0" smtClean="0"/>
              <a:t>Chapter 4 Section </a:t>
            </a:r>
            <a:r>
              <a:rPr lang="en-US" dirty="0" smtClean="0"/>
              <a:t>3</a:t>
            </a:r>
          </a:p>
          <a:p>
            <a:pPr algn="l"/>
            <a:endParaRPr lang="en-US" altLang="en-US" dirty="0" smtClean="0"/>
          </a:p>
          <a:p>
            <a:pPr algn="l"/>
            <a:endParaRPr lang="en-US" altLang="en-US" dirty="0" smtClean="0"/>
          </a:p>
          <a:p>
            <a:pPr algn="l"/>
            <a:r>
              <a:rPr lang="en-US" altLang="en-US" sz="2800" dirty="0" smtClean="0"/>
              <a:t>Learning </a:t>
            </a:r>
            <a:r>
              <a:rPr lang="en-US" altLang="en-US" sz="2800" dirty="0"/>
              <a:t>Target: I can describe the development and spread of slavery in Colonial America.</a:t>
            </a:r>
          </a:p>
          <a:p>
            <a:endParaRPr lang="en-US" dirty="0"/>
          </a:p>
        </p:txBody>
      </p:sp>
    </p:spTree>
    <p:extLst>
      <p:ext uri="{BB962C8B-B14F-4D97-AF65-F5344CB8AC3E}">
        <p14:creationId xmlns:p14="http://schemas.microsoft.com/office/powerpoint/2010/main" val="148681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6978977" cy="520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297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Slavery Exist Now?</a:t>
            </a:r>
            <a:endParaRPr lang="en-US" dirty="0"/>
          </a:p>
        </p:txBody>
      </p:sp>
      <p:sp>
        <p:nvSpPr>
          <p:cNvPr id="3" name="Content Placeholder 2"/>
          <p:cNvSpPr>
            <a:spLocks noGrp="1"/>
          </p:cNvSpPr>
          <p:nvPr>
            <p:ph idx="1"/>
          </p:nvPr>
        </p:nvSpPr>
        <p:spPr/>
        <p:txBody>
          <a:bodyPr/>
          <a:lstStyle/>
          <a:p>
            <a:r>
              <a:rPr lang="en-US" dirty="0" smtClean="0"/>
              <a:t>75% of cell phones and other electronic devices contain “conflict minerals”</a:t>
            </a:r>
          </a:p>
          <a:p>
            <a:r>
              <a:rPr lang="en-US" dirty="0" smtClean="0"/>
              <a:t>Mined by forced laborer for the profit of warring militias</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962400"/>
            <a:ext cx="4575419"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568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3276600" cy="4670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77765"/>
            <a:ext cx="3124200" cy="415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202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18"/>
            <a:ext cx="9144000" cy="682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049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172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minerals </a:t>
            </a:r>
          </a:p>
        </p:txBody>
      </p:sp>
      <p:sp>
        <p:nvSpPr>
          <p:cNvPr id="3" name="Content Placeholder 2"/>
          <p:cNvSpPr>
            <a:spLocks noGrp="1"/>
          </p:cNvSpPr>
          <p:nvPr>
            <p:ph idx="1"/>
          </p:nvPr>
        </p:nvSpPr>
        <p:spPr/>
        <p:txBody>
          <a:bodyPr>
            <a:normAutofit fontScale="92500" lnSpcReduction="10000"/>
          </a:bodyPr>
          <a:lstStyle/>
          <a:p>
            <a:r>
              <a:rPr lang="en-US" dirty="0"/>
              <a:t>Conflict minerals are minerals mined in conditions of armed conflict and human rights abuses, notably in the eastern provinces of the Democratic Republic of the Congo, by the Congolese National Army, and various armed rebel groups, including the Democratic Forces for the Liberation of Rwanda (FDLR) and the National Congress for the Defense of the People (CNDP), a proxy Rwandan militia group. </a:t>
            </a:r>
          </a:p>
        </p:txBody>
      </p:sp>
    </p:spTree>
    <p:extLst>
      <p:ext uri="{BB962C8B-B14F-4D97-AF65-F5344CB8AC3E}">
        <p14:creationId xmlns:p14="http://schemas.microsoft.com/office/powerpoint/2010/main" val="32595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Mineral</a:t>
            </a:r>
            <a:endParaRPr lang="en-US" dirty="0"/>
          </a:p>
        </p:txBody>
      </p:sp>
      <p:sp>
        <p:nvSpPr>
          <p:cNvPr id="3" name="Content Placeholder 2"/>
          <p:cNvSpPr>
            <a:spLocks noGrp="1"/>
          </p:cNvSpPr>
          <p:nvPr>
            <p:ph idx="1"/>
          </p:nvPr>
        </p:nvSpPr>
        <p:spPr/>
        <p:txBody>
          <a:bodyPr>
            <a:normAutofit fontScale="77500" lnSpcReduction="20000"/>
          </a:bodyPr>
          <a:lstStyle/>
          <a:p>
            <a:r>
              <a:rPr lang="en-US" dirty="0"/>
              <a:t>T</a:t>
            </a:r>
            <a:r>
              <a:rPr lang="en-US" dirty="0" smtClean="0"/>
              <a:t>antalite - </a:t>
            </a:r>
            <a:r>
              <a:rPr lang="en-US" dirty="0"/>
              <a:t>the metal ore from which the element tantalum is extracted. Tantalum is used primarily for the production of capacitors, particularly for applications requiring high performance, a small compact format and high reliability, ranging widely from </a:t>
            </a:r>
            <a:r>
              <a:rPr lang="en-US" b="1" u="sng" dirty="0">
                <a:solidFill>
                  <a:srgbClr val="FFFF00"/>
                </a:solidFill>
              </a:rPr>
              <a:t>hearing aids and pacemakers, to airbags, GPS, ignition systems and anti-lock braking systems in automobiles, through to laptop computers, mobile phones, video game consoles, video cameras and digital cameras</a:t>
            </a:r>
            <a:r>
              <a:rPr lang="en-US" dirty="0"/>
              <a:t>.[5] In its carbide form, tantalum possesses significant hardness and wear resistance properties. As a result, it is used in jet engine/turbine blades, drill bits, end mills and other tools.</a:t>
            </a:r>
          </a:p>
        </p:txBody>
      </p:sp>
    </p:spTree>
    <p:extLst>
      <p:ext uri="{BB962C8B-B14F-4D97-AF65-F5344CB8AC3E}">
        <p14:creationId xmlns:p14="http://schemas.microsoft.com/office/powerpoint/2010/main" val="3232044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663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979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44"/>
            <a:ext cx="9144000" cy="682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771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4" name="Content Placeholder 3"/>
          <p:cNvSpPr>
            <a:spLocks noGrp="1"/>
          </p:cNvSpPr>
          <p:nvPr>
            <p:ph idx="1"/>
          </p:nvPr>
        </p:nvSpPr>
        <p:spPr/>
        <p:txBody>
          <a:bodyPr/>
          <a:lstStyle/>
          <a:p>
            <a:r>
              <a:rPr lang="en-US" dirty="0"/>
              <a:t>triangular trade – a three-way trade between the </a:t>
            </a:r>
            <a:r>
              <a:rPr lang="en-US" dirty="0" smtClean="0"/>
              <a:t>Americas</a:t>
            </a:r>
            <a:r>
              <a:rPr lang="en-US" smtClean="0"/>
              <a:t>, Europe, </a:t>
            </a:r>
            <a:r>
              <a:rPr lang="en-US" dirty="0"/>
              <a:t>and </a:t>
            </a:r>
            <a:r>
              <a:rPr lang="en-US" dirty="0" smtClean="0"/>
              <a:t>Africa</a:t>
            </a:r>
          </a:p>
          <a:p>
            <a:pPr marL="0" indent="0">
              <a:buNone/>
            </a:pPr>
            <a:endParaRPr lang="en-US" u="sng" dirty="0"/>
          </a:p>
          <a:p>
            <a:r>
              <a:rPr lang="en-US" dirty="0"/>
              <a:t>racism – the belief that one race is superior or inferior to </a:t>
            </a:r>
            <a:r>
              <a:rPr lang="en-US" dirty="0" smtClean="0"/>
              <a:t>another</a:t>
            </a:r>
          </a:p>
          <a:p>
            <a:pPr marL="0" indent="0">
              <a:buNone/>
            </a:pPr>
            <a:endParaRPr lang="en-US" u="sng" dirty="0"/>
          </a:p>
          <a:p>
            <a:r>
              <a:rPr lang="en-US" dirty="0"/>
              <a:t>slave codes – strict laws that restricted the rights and activities of slaves</a:t>
            </a:r>
          </a:p>
          <a:p>
            <a:endParaRPr lang="en-US" dirty="0"/>
          </a:p>
        </p:txBody>
      </p:sp>
    </p:spTree>
    <p:extLst>
      <p:ext uri="{BB962C8B-B14F-4D97-AF65-F5344CB8AC3E}">
        <p14:creationId xmlns:p14="http://schemas.microsoft.com/office/powerpoint/2010/main" val="4145283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203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2" y="3412"/>
            <a:ext cx="9150882" cy="68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916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Slavery banned? </a:t>
            </a:r>
          </a:p>
        </p:txBody>
      </p:sp>
      <p:sp>
        <p:nvSpPr>
          <p:cNvPr id="3" name="Content Placeholder 2"/>
          <p:cNvSpPr>
            <a:spLocks noGrp="1"/>
          </p:cNvSpPr>
          <p:nvPr>
            <p:ph idx="1"/>
          </p:nvPr>
        </p:nvSpPr>
        <p:spPr/>
        <p:txBody>
          <a:bodyPr>
            <a:normAutofit fontScale="92500" lnSpcReduction="20000"/>
          </a:bodyPr>
          <a:lstStyle/>
          <a:p>
            <a:r>
              <a:rPr lang="en-US" dirty="0"/>
              <a:t>Rhode Island- temporarily bans Slavery in 1652</a:t>
            </a:r>
          </a:p>
          <a:p>
            <a:r>
              <a:rPr lang="en-US" dirty="0"/>
              <a:t>Pennsylvania- restricts Slavery in the 1780’s</a:t>
            </a:r>
          </a:p>
          <a:p>
            <a:endParaRPr lang="en-US" dirty="0"/>
          </a:p>
          <a:p>
            <a:r>
              <a:rPr lang="en-US" dirty="0"/>
              <a:t>England led the world in the fight against Slavery  (1833)</a:t>
            </a:r>
          </a:p>
          <a:p>
            <a:endParaRPr lang="en-US" dirty="0"/>
          </a:p>
          <a:p>
            <a:r>
              <a:rPr lang="en-US" dirty="0"/>
              <a:t>13th Amendment bans Slavery in America (1864)</a:t>
            </a:r>
          </a:p>
          <a:p>
            <a:endParaRPr lang="en-US" dirty="0"/>
          </a:p>
          <a:p>
            <a:r>
              <a:rPr lang="en-US" dirty="0"/>
              <a:t>1981 Mauritania abolishes slavery (last country)</a:t>
            </a:r>
          </a:p>
          <a:p>
            <a:endParaRPr lang="en-US" dirty="0"/>
          </a:p>
        </p:txBody>
      </p:sp>
    </p:spTree>
    <p:extLst>
      <p:ext uri="{BB962C8B-B14F-4D97-AF65-F5344CB8AC3E}">
        <p14:creationId xmlns:p14="http://schemas.microsoft.com/office/powerpoint/2010/main" val="2092495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Questions:</a:t>
            </a:r>
            <a:endParaRPr lang="en-US" dirty="0"/>
          </a:p>
        </p:txBody>
      </p:sp>
      <p:sp>
        <p:nvSpPr>
          <p:cNvPr id="3" name="Content Placeholder 2"/>
          <p:cNvSpPr>
            <a:spLocks noGrp="1"/>
          </p:cNvSpPr>
          <p:nvPr>
            <p:ph idx="1"/>
          </p:nvPr>
        </p:nvSpPr>
        <p:spPr/>
        <p:txBody>
          <a:bodyPr>
            <a:normAutofit/>
          </a:bodyPr>
          <a:lstStyle/>
          <a:p>
            <a:r>
              <a:rPr lang="en-US" dirty="0" smtClean="0"/>
              <a:t>What is one fact/thing you found interesting about the topic we covered today?</a:t>
            </a:r>
          </a:p>
          <a:p>
            <a:pPr marL="0" indent="0">
              <a:buNone/>
            </a:pPr>
            <a:endParaRPr lang="en-US" dirty="0" smtClean="0"/>
          </a:p>
          <a:p>
            <a:r>
              <a:rPr lang="en-US" dirty="0" smtClean="0"/>
              <a:t>What is one fact/thing you would like to know more about?</a:t>
            </a:r>
          </a:p>
          <a:p>
            <a:endParaRPr lang="en-US" dirty="0" smtClean="0"/>
          </a:p>
          <a:p>
            <a:r>
              <a:rPr lang="en-US" dirty="0" smtClean="0"/>
              <a:t>What can you do to help stop slavery in the world?</a:t>
            </a:r>
            <a:endParaRPr lang="en-US" dirty="0"/>
          </a:p>
        </p:txBody>
      </p:sp>
    </p:spTree>
    <p:extLst>
      <p:ext uri="{BB962C8B-B14F-4D97-AF65-F5344CB8AC3E}">
        <p14:creationId xmlns:p14="http://schemas.microsoft.com/office/powerpoint/2010/main" val="447000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71515"/>
            <a:ext cx="7752884"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439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What is the definition of Slavery?</a:t>
            </a:r>
            <a:br>
              <a:rPr lang="en-US" dirty="0"/>
            </a:br>
            <a:endParaRPr lang="en-US" dirty="0"/>
          </a:p>
        </p:txBody>
      </p:sp>
      <p:sp>
        <p:nvSpPr>
          <p:cNvPr id="3" name="Content Placeholder 2"/>
          <p:cNvSpPr>
            <a:spLocks noGrp="1"/>
          </p:cNvSpPr>
          <p:nvPr>
            <p:ph idx="1"/>
          </p:nvPr>
        </p:nvSpPr>
        <p:spPr/>
        <p:txBody>
          <a:bodyPr/>
          <a:lstStyle/>
          <a:p>
            <a:r>
              <a:rPr lang="en-US" b="1" u="sng" dirty="0"/>
              <a:t>Slavery</a:t>
            </a:r>
            <a:r>
              <a:rPr lang="en-US" u="sng" dirty="0"/>
              <a:t>- forced work without </a:t>
            </a:r>
            <a:r>
              <a:rPr lang="en-US" u="sng" dirty="0" smtClean="0"/>
              <a:t>compensation</a:t>
            </a:r>
            <a:endParaRPr lang="en-US" u="sng" dirty="0"/>
          </a:p>
          <a:p>
            <a:endParaRPr lang="en-US" dirty="0"/>
          </a:p>
          <a:p>
            <a:r>
              <a:rPr lang="en-US" dirty="0"/>
              <a:t>Slaves were </a:t>
            </a:r>
            <a:r>
              <a:rPr lang="en-US" u="sng" dirty="0"/>
              <a:t>given food and shelter</a:t>
            </a:r>
            <a:r>
              <a:rPr lang="en-US" dirty="0"/>
              <a:t>, but they were </a:t>
            </a:r>
            <a:r>
              <a:rPr lang="en-US" u="sng" dirty="0"/>
              <a:t>deprived of basic rights</a:t>
            </a:r>
          </a:p>
          <a:p>
            <a:pPr marL="0" indent="0">
              <a:buNone/>
            </a:pPr>
            <a:endParaRPr lang="en-US" dirty="0"/>
          </a:p>
        </p:txBody>
      </p:sp>
    </p:spTree>
    <p:extLst>
      <p:ext uri="{BB962C8B-B14F-4D97-AF65-F5344CB8AC3E}">
        <p14:creationId xmlns:p14="http://schemas.microsoft.com/office/powerpoint/2010/main" val="3437652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did Slavery begin?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3124200"/>
            <a:ext cx="4572396" cy="337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1752600"/>
            <a:ext cx="8382000" cy="1077218"/>
          </a:xfrm>
          <a:prstGeom prst="rect">
            <a:avLst/>
          </a:prstGeom>
        </p:spPr>
        <p:txBody>
          <a:bodyPr wrap="square">
            <a:spAutoFit/>
          </a:bodyPr>
          <a:lstStyle/>
          <a:p>
            <a:r>
              <a:rPr lang="en-US" sz="3200" dirty="0"/>
              <a:t>Slavery has been common since ancient times</a:t>
            </a:r>
          </a:p>
        </p:txBody>
      </p:sp>
    </p:spTree>
    <p:extLst>
      <p:ext uri="{BB962C8B-B14F-4D97-AF65-F5344CB8AC3E}">
        <p14:creationId xmlns:p14="http://schemas.microsoft.com/office/powerpoint/2010/main" val="2000769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4000" dirty="0"/>
              <a:t>Where did most African Slaves come from?</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651651" cy="366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1752600"/>
            <a:ext cx="2614627" cy="646331"/>
          </a:xfrm>
          <a:prstGeom prst="rect">
            <a:avLst/>
          </a:prstGeom>
        </p:spPr>
        <p:txBody>
          <a:bodyPr wrap="none">
            <a:spAutoFit/>
          </a:bodyPr>
          <a:lstStyle/>
          <a:p>
            <a:r>
              <a:rPr lang="en-US" sz="3600" dirty="0"/>
              <a:t>West Africa</a:t>
            </a:r>
          </a:p>
        </p:txBody>
      </p:sp>
    </p:spTree>
    <p:extLst>
      <p:ext uri="{BB962C8B-B14F-4D97-AF65-F5344CB8AC3E}">
        <p14:creationId xmlns:p14="http://schemas.microsoft.com/office/powerpoint/2010/main" val="1378565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a:t>
            </a:r>
            <a:endParaRPr lang="en-US" dirty="0"/>
          </a:p>
        </p:txBody>
      </p:sp>
      <p:sp>
        <p:nvSpPr>
          <p:cNvPr id="3" name="Content Placeholder 2"/>
          <p:cNvSpPr>
            <a:spLocks noGrp="1"/>
          </p:cNvSpPr>
          <p:nvPr>
            <p:ph idx="1"/>
          </p:nvPr>
        </p:nvSpPr>
        <p:spPr>
          <a:xfrm>
            <a:off x="457200" y="1394460"/>
            <a:ext cx="8229600" cy="4526280"/>
          </a:xfrm>
        </p:spPr>
        <p:txBody>
          <a:bodyPr/>
          <a:lstStyle/>
          <a:p>
            <a:r>
              <a:rPr lang="en-US" dirty="0" smtClean="0"/>
              <a:t>African slavers capture people from other tribes</a:t>
            </a:r>
          </a:p>
          <a:p>
            <a:pPr lvl="1"/>
            <a:r>
              <a:rPr lang="en-US" dirty="0" smtClean="0"/>
              <a:t>Forced march to the coast (up to 300 miles)</a:t>
            </a:r>
          </a:p>
          <a:p>
            <a:pPr lvl="1"/>
            <a:r>
              <a:rPr lang="en-US" dirty="0" smtClean="0"/>
              <a:t>Trade with Europeans for guns and other goods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477792"/>
            <a:ext cx="4419600" cy="310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024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51" y="0"/>
            <a:ext cx="8229600" cy="1143000"/>
          </a:xfrm>
        </p:spPr>
        <p:txBody>
          <a:bodyPr/>
          <a:lstStyle/>
          <a:p>
            <a:r>
              <a:rPr lang="en-US" dirty="0" smtClean="0"/>
              <a:t>Triangular Trade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0554"/>
            <a:ext cx="8382000" cy="537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104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idx="1"/>
          </p:nvPr>
        </p:nvSpPr>
        <p:spPr>
          <a:xfrm>
            <a:off x="457200" y="1447800"/>
            <a:ext cx="8229600" cy="5029200"/>
          </a:xfrm>
        </p:spPr>
        <p:txBody>
          <a:bodyPr>
            <a:normAutofit fontScale="85000" lnSpcReduction="10000"/>
          </a:bodyPr>
          <a:lstStyle/>
          <a:p>
            <a:pPr marL="0" indent="0" fontAlgn="base">
              <a:spcBef>
                <a:spcPts val="432"/>
              </a:spcBef>
            </a:pPr>
            <a:r>
              <a:rPr lang="en-US" b="1" dirty="0">
                <a:latin typeface="Verdana"/>
              </a:rPr>
              <a:t>First Leg</a:t>
            </a:r>
            <a:endParaRPr lang="en-US" dirty="0">
              <a:latin typeface="Arial"/>
            </a:endParaRPr>
          </a:p>
          <a:p>
            <a:pPr marL="585724" lvl="1" indent="-237744" fontAlgn="base">
              <a:spcBef>
                <a:spcPts val="432"/>
              </a:spcBef>
              <a:spcAft>
                <a:spcPts val="1296"/>
              </a:spcAft>
            </a:pPr>
            <a:r>
              <a:rPr lang="en-US" dirty="0" smtClean="0">
                <a:latin typeface="Verdana"/>
              </a:rPr>
              <a:t>Europeans would sail to West Africa and trade manufactured goods and guns for African slaves.</a:t>
            </a:r>
          </a:p>
          <a:p>
            <a:pPr marL="237744" indent="-237744" fontAlgn="base">
              <a:spcBef>
                <a:spcPts val="432"/>
              </a:spcBef>
              <a:spcAft>
                <a:spcPts val="1296"/>
              </a:spcAft>
            </a:pPr>
            <a:r>
              <a:rPr lang="en-US" b="1" dirty="0" smtClean="0">
                <a:latin typeface="Verdana"/>
              </a:rPr>
              <a:t>Second </a:t>
            </a:r>
            <a:r>
              <a:rPr lang="en-US" b="1" dirty="0">
                <a:latin typeface="Verdana"/>
              </a:rPr>
              <a:t>Leg</a:t>
            </a:r>
            <a:endParaRPr lang="en-US" dirty="0">
              <a:latin typeface="Arial"/>
            </a:endParaRPr>
          </a:p>
          <a:p>
            <a:pPr marL="585724" lvl="1" indent="-237744" fontAlgn="base">
              <a:spcBef>
                <a:spcPts val="432"/>
              </a:spcBef>
            </a:pPr>
            <a:r>
              <a:rPr lang="en-US" dirty="0" smtClean="0">
                <a:latin typeface="Verdana"/>
              </a:rPr>
              <a:t>The traders would then sail to the America’s with their human cargo and trade the slaves for raw materials such as tobacco, lumber, and sugar</a:t>
            </a:r>
          </a:p>
          <a:p>
            <a:pPr marL="347980" lvl="1" indent="0" fontAlgn="base">
              <a:spcBef>
                <a:spcPts val="432"/>
              </a:spcBef>
              <a:buNone/>
            </a:pPr>
            <a:endParaRPr lang="en-US" dirty="0">
              <a:latin typeface="Arial"/>
            </a:endParaRPr>
          </a:p>
          <a:p>
            <a:pPr marL="0" indent="0" fontAlgn="base">
              <a:spcBef>
                <a:spcPts val="432"/>
              </a:spcBef>
            </a:pPr>
            <a:r>
              <a:rPr lang="en-US" b="1" dirty="0">
                <a:latin typeface="Verdana"/>
              </a:rPr>
              <a:t>Third Leg</a:t>
            </a:r>
            <a:endParaRPr lang="en-US" dirty="0">
              <a:latin typeface="Arial"/>
            </a:endParaRPr>
          </a:p>
          <a:p>
            <a:pPr marL="585724" lvl="1" indent="-237744" fontAlgn="base">
              <a:spcBef>
                <a:spcPts val="432"/>
              </a:spcBef>
            </a:pPr>
            <a:r>
              <a:rPr lang="en-US" dirty="0" smtClean="0">
                <a:latin typeface="Verdana"/>
              </a:rPr>
              <a:t>They would then take the tobacco, lumber and sugar to Europe for consumption/manufacturing</a:t>
            </a:r>
          </a:p>
          <a:p>
            <a:pPr marL="347980" lvl="1" indent="0" fontAlgn="base">
              <a:spcBef>
                <a:spcPts val="432"/>
              </a:spcBef>
              <a:buNone/>
            </a:pPr>
            <a:endParaRPr lang="en-US" dirty="0" smtClean="0">
              <a:latin typeface="Verdana"/>
            </a:endParaRPr>
          </a:p>
          <a:p>
            <a:pPr marL="237744" indent="-237744" fontAlgn="base">
              <a:spcBef>
                <a:spcPts val="432"/>
              </a:spcBef>
            </a:pPr>
            <a:r>
              <a:rPr lang="en-US" dirty="0" smtClean="0">
                <a:latin typeface="Verdana"/>
              </a:rPr>
              <a:t>The process would then repeat</a:t>
            </a:r>
            <a:endParaRPr lang="en-US" dirty="0">
              <a:latin typeface="Arial"/>
            </a:endParaRPr>
          </a:p>
          <a:p>
            <a:endParaRPr lang="en-US" dirty="0"/>
          </a:p>
        </p:txBody>
      </p:sp>
    </p:spTree>
    <p:extLst>
      <p:ext uri="{BB962C8B-B14F-4D97-AF65-F5344CB8AC3E}">
        <p14:creationId xmlns:p14="http://schemas.microsoft.com/office/powerpoint/2010/main" val="42812305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964</TotalTime>
  <Words>883</Words>
  <Application>Microsoft Office PowerPoint</Application>
  <PresentationFormat>On-screen Show (4:3)</PresentationFormat>
  <Paragraphs>106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Foundry</vt:lpstr>
      <vt:lpstr>Set Questions:</vt:lpstr>
      <vt:lpstr>Origins of Slavery</vt:lpstr>
      <vt:lpstr>Key Terms</vt:lpstr>
      <vt:lpstr>What is the definition of Slavery? </vt:lpstr>
      <vt:lpstr>When did Slavery begin?</vt:lpstr>
      <vt:lpstr>Where did most African Slaves come from?</vt:lpstr>
      <vt:lpstr>Beginning</vt:lpstr>
      <vt:lpstr>Triangular Trade</vt:lpstr>
      <vt:lpstr>Triangular Trade</vt:lpstr>
      <vt:lpstr>Triangular Trade</vt:lpstr>
      <vt:lpstr>The Middle Passage</vt:lpstr>
      <vt:lpstr>The Middle Passage</vt:lpstr>
      <vt:lpstr>Dispersal</vt:lpstr>
      <vt:lpstr>Slavery in the Colonies</vt:lpstr>
      <vt:lpstr>Slavery in the Colonies</vt:lpstr>
      <vt:lpstr>Slavery in the Colonies</vt:lpstr>
      <vt:lpstr>Who profited from Slavery?</vt:lpstr>
      <vt:lpstr>Influence</vt:lpstr>
      <vt:lpstr>Does slavery still exist?</vt:lpstr>
      <vt:lpstr>PowerPoint Presentation</vt:lpstr>
      <vt:lpstr>Does Slavery Exist Now?</vt:lpstr>
      <vt:lpstr>PowerPoint Presentation</vt:lpstr>
      <vt:lpstr>PowerPoint Presentation</vt:lpstr>
      <vt:lpstr>PowerPoint Presentation</vt:lpstr>
      <vt:lpstr>Conflict minerals </vt:lpstr>
      <vt:lpstr>Conflict Mineral</vt:lpstr>
      <vt:lpstr>PowerPoint Presentation</vt:lpstr>
      <vt:lpstr>PowerPoint Presentation</vt:lpstr>
      <vt:lpstr>PowerPoint Presentation</vt:lpstr>
      <vt:lpstr>PowerPoint Presentation</vt:lpstr>
      <vt:lpstr>PowerPoint Presentation</vt:lpstr>
      <vt:lpstr>When is Slavery banned? </vt:lpstr>
      <vt:lpstr>Closing Questions:</vt:lpstr>
      <vt:lpstr>PowerPoint Presentation</vt:lpstr>
    </vt:vector>
  </TitlesOfParts>
  <Company>Muhlenberg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Slavery</dc:title>
  <dc:creator>kellers</dc:creator>
  <cp:lastModifiedBy>Keller, Scott</cp:lastModifiedBy>
  <cp:revision>23</cp:revision>
  <cp:lastPrinted>2012-10-02T14:45:15Z</cp:lastPrinted>
  <dcterms:created xsi:type="dcterms:W3CDTF">2011-10-14T13:05:53Z</dcterms:created>
  <dcterms:modified xsi:type="dcterms:W3CDTF">2013-10-17T18:56:30Z</dcterms:modified>
</cp:coreProperties>
</file>